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820" r:id="rId2"/>
    <p:sldId id="873" r:id="rId3"/>
    <p:sldId id="830" r:id="rId4"/>
    <p:sldId id="874" r:id="rId5"/>
    <p:sldId id="914" r:id="rId6"/>
    <p:sldId id="915" r:id="rId7"/>
    <p:sldId id="833" r:id="rId8"/>
    <p:sldId id="875" r:id="rId9"/>
    <p:sldId id="869" r:id="rId10"/>
    <p:sldId id="876" r:id="rId11"/>
    <p:sldId id="870" r:id="rId12"/>
    <p:sldId id="877" r:id="rId13"/>
    <p:sldId id="837" r:id="rId14"/>
    <p:sldId id="878" r:id="rId15"/>
    <p:sldId id="834" r:id="rId16"/>
    <p:sldId id="879" r:id="rId17"/>
    <p:sldId id="835" r:id="rId18"/>
    <p:sldId id="880" r:id="rId19"/>
    <p:sldId id="871" r:id="rId20"/>
    <p:sldId id="881" r:id="rId21"/>
    <p:sldId id="841" r:id="rId22"/>
    <p:sldId id="882" r:id="rId23"/>
    <p:sldId id="872" r:id="rId24"/>
    <p:sldId id="883" r:id="rId25"/>
    <p:sldId id="840" r:id="rId26"/>
    <p:sldId id="884" r:id="rId27"/>
    <p:sldId id="844" r:id="rId28"/>
    <p:sldId id="885" r:id="rId29"/>
    <p:sldId id="843" r:id="rId30"/>
    <p:sldId id="887" r:id="rId31"/>
    <p:sldId id="839" r:id="rId32"/>
    <p:sldId id="888" r:id="rId33"/>
    <p:sldId id="836" r:id="rId34"/>
    <p:sldId id="889" r:id="rId35"/>
    <p:sldId id="845" r:id="rId36"/>
    <p:sldId id="913" r:id="rId37"/>
    <p:sldId id="849" r:id="rId38"/>
    <p:sldId id="890" r:id="rId39"/>
    <p:sldId id="848" r:id="rId40"/>
    <p:sldId id="891" r:id="rId41"/>
    <p:sldId id="847" r:id="rId42"/>
    <p:sldId id="892" r:id="rId43"/>
    <p:sldId id="853" r:id="rId44"/>
    <p:sldId id="893" r:id="rId45"/>
    <p:sldId id="846" r:id="rId46"/>
    <p:sldId id="894" r:id="rId47"/>
    <p:sldId id="852" r:id="rId48"/>
    <p:sldId id="895" r:id="rId49"/>
    <p:sldId id="851" r:id="rId50"/>
    <p:sldId id="896" r:id="rId51"/>
    <p:sldId id="850" r:id="rId52"/>
    <p:sldId id="897" r:id="rId53"/>
    <p:sldId id="861" r:id="rId54"/>
    <p:sldId id="898" r:id="rId55"/>
    <p:sldId id="854" r:id="rId56"/>
    <p:sldId id="899" r:id="rId57"/>
    <p:sldId id="860" r:id="rId58"/>
    <p:sldId id="900" r:id="rId59"/>
    <p:sldId id="859" r:id="rId60"/>
    <p:sldId id="901" r:id="rId61"/>
    <p:sldId id="858" r:id="rId62"/>
    <p:sldId id="902" r:id="rId63"/>
    <p:sldId id="857" r:id="rId64"/>
    <p:sldId id="903" r:id="rId65"/>
    <p:sldId id="855" r:id="rId66"/>
    <p:sldId id="904" r:id="rId67"/>
    <p:sldId id="856" r:id="rId68"/>
    <p:sldId id="905" r:id="rId69"/>
    <p:sldId id="862" r:id="rId70"/>
    <p:sldId id="906" r:id="rId71"/>
    <p:sldId id="865" r:id="rId72"/>
    <p:sldId id="907" r:id="rId73"/>
    <p:sldId id="864" r:id="rId74"/>
    <p:sldId id="908" r:id="rId75"/>
    <p:sldId id="863" r:id="rId76"/>
    <p:sldId id="909" r:id="rId77"/>
    <p:sldId id="867" r:id="rId78"/>
    <p:sldId id="910" r:id="rId79"/>
    <p:sldId id="866" r:id="rId80"/>
    <p:sldId id="912" r:id="rId81"/>
    <p:sldId id="868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354BE-A63F-480E-8723-8B465BCC1CFC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A3464-A49F-4CA0-9BAE-A29D75ECA5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7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47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18A1-EC82-489C-B9DA-B80615925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01C12-839C-4441-868A-D1C19F3AA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EF214-A27E-4A58-8051-F55D1F2C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C275-A83E-45F8-AF8C-7E6FD826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2932A-77E5-4CCC-8D77-AABA4524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71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C400-C9AC-4B03-8D3B-4E8B62B9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21924-DC74-4573-8548-C91865D2E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73298-BD58-4AD1-A340-B3F911AB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7B0ED-C3E1-409D-B15E-C43FF38D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0ED18-960F-44BC-9213-2437E9D6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87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4BC0C2-A99C-4EC6-AE79-12B4DF2E22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785A53-A35E-4FFF-9C13-85CDC8341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76DB5-1FBB-49C4-BD5C-63F3AF35F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00D5D-F516-48AF-B1EA-D953715A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32FC-BE9C-4547-A1A1-C5B9B0F7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89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8506-822C-4568-B3D7-7CB965ED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FDD88-3BB8-46FD-B6C0-11777DAC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6171C-BEE8-4157-A99B-52151CB8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12370-6CD0-4259-A4CA-B8BFAEE1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65F27-996C-4A22-9411-41B0FD52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4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5D43-22FF-47A8-B5AF-21AC45D0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5A898-8C5A-46FA-B681-E5B201B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0C2D9-DCF0-47AB-ADA8-D1550DE7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76210-5F7E-487D-8D22-91C44397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31D70-4203-416B-904E-447C0B77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1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8100-415C-4849-BCFA-DC8117B0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A258A-CEE7-451A-BA86-1A8087E55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20850-BD48-4AD4-91A5-4C046F45D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804BE-CA0D-4D71-93A8-27935F42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F1E9A-0F31-4A2C-824D-7E4AE537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BA8ED-7CAD-42A1-978D-95D52FE2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3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CCC5-E481-4051-BB59-307AB9D3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5F7D6-98E7-46B1-93CD-393C43008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49D68-16E0-44C4-ABFC-FBCF97EBA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05446-1B85-4C6C-8C03-8B61CF7DF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C15D9-6C4E-4885-9EF9-C68EE53C6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5EA26-5566-4AEC-A3C8-B28FFF69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457AE9-BE23-4A9B-922E-1D90A438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D18B4D-ABBF-4418-901E-ADA699C67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79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5B69-162C-4232-9FA4-927375C8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91041-72FB-4B6E-BEAD-1E920C4B7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E3D8D-E1B9-4420-BA38-74B5715B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BAE1D-301F-4A39-9E7C-1B9FA6FC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00DBE-91DA-44E9-914B-429F6D14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C1312-5740-45DC-8F9D-4EB96E8E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8BA77-1348-43BD-8EAA-5C78A87A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7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9A83-5808-4A62-9485-7FD8241D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2D5EF-602B-43C9-A3F6-7927AAE7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12075-74D7-4DE8-9CD3-8C7366362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99FA3-C2BE-40EF-A69B-F914D776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713AC-7CDC-4585-A633-1B5C36F2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E69DD-6F15-4BCB-BE77-13B182F5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7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9F75-D3CF-4B5F-AAA2-3800274C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2FE99-8D44-4FE2-8947-38DDF9CE9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D077A-1B0F-4FD6-8CCB-055E5B871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5B960-B920-4F20-B39A-8758FF1A6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985B6-1E63-4A19-A34C-8FA8E7D8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8426F-F80B-4128-9DEA-87EC5591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6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F99B2-461A-46C1-A855-D7371797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16B8F-9561-4F13-BDB9-1CD8F7B7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5E04A-F43F-4FE3-9211-7B2BA4933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F0116-5CE1-4A02-B509-9C75897CFDB3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CCEE8-43A0-4576-B10C-01DF9223E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72B1E-75C3-4CD6-8DBE-9DB5AB08A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F48D4-C848-431F-9DAF-3BFD96531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4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8CD5-FE58-4431-8764-6428FAA6B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+mn-lt"/>
              </a:rPr>
              <a:t>Begbroke: design competition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E316714-65DB-46AA-AB32-B34A814DB4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Stage 1 design boards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03E02-3C97-4666-B9C7-8D79F7B99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  <a:solidFill>
            <a:srgbClr val="002147"/>
          </a:solidFill>
          <a:ln>
            <a:solidFill>
              <a:srgbClr val="002147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208CB-52EB-4853-AF40-D06E157196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2942" y="576581"/>
            <a:ext cx="1175011" cy="6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04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D136-6969-4E00-992F-1D72832D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Barton Willmore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397DA-30FE-4DCD-99FA-EC5B5A2F6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Nicholas Hare Architects; Stantec; 3Adapt; PJA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66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88CCB-2F37-48A7-A0C7-371D307A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06" y="365125"/>
            <a:ext cx="9386695" cy="6378605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12D86A-3F20-456C-8AF4-4CF2F7964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06" y="114269"/>
            <a:ext cx="9386695" cy="6629461"/>
          </a:xfrm>
        </p:spPr>
      </p:pic>
    </p:spTree>
    <p:extLst>
      <p:ext uri="{BB962C8B-B14F-4D97-AF65-F5344CB8AC3E}">
        <p14:creationId xmlns:p14="http://schemas.microsoft.com/office/powerpoint/2010/main" val="136481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67C3C-8284-4E91-9BE8-655FBB7E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BDP working with URBED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62DA2-B8E6-4D38-934D-C5663ECF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Steer; Human Space</a:t>
            </a:r>
          </a:p>
        </p:txBody>
      </p:sp>
    </p:spTree>
    <p:extLst>
      <p:ext uri="{BB962C8B-B14F-4D97-AF65-F5344CB8AC3E}">
        <p14:creationId xmlns:p14="http://schemas.microsoft.com/office/powerpoint/2010/main" val="180139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3B5E-1FDC-4B24-ABC3-613B7DD7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06" y="365125"/>
            <a:ext cx="4876267" cy="653961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, engineering drawing, timeline&#10;&#10;Description automatically generated">
            <a:extLst>
              <a:ext uri="{FF2B5EF4-FFF2-40B4-BE49-F238E27FC236}">
                <a16:creationId xmlns:a16="http://schemas.microsoft.com/office/drawing/2014/main" id="{0E862187-DDB1-4FC6-B337-7A99C1983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07" y="0"/>
            <a:ext cx="4876266" cy="6904742"/>
          </a:xfrm>
        </p:spPr>
      </p:pic>
    </p:spTree>
    <p:extLst>
      <p:ext uri="{BB962C8B-B14F-4D97-AF65-F5344CB8AC3E}">
        <p14:creationId xmlns:p14="http://schemas.microsoft.com/office/powerpoint/2010/main" val="245108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5118B-8325-4558-B3E1-1C86CCD2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working with Studio Weave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2BEF-170B-45F7-811A-54548689F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AKTii</a:t>
            </a:r>
            <a:r>
              <a:rPr lang="en-GB" dirty="0"/>
              <a:t>; Atelier Ten; </a:t>
            </a:r>
            <a:r>
              <a:rPr lang="en-GB" dirty="0" err="1"/>
              <a:t>BuroHappold</a:t>
            </a:r>
            <a:r>
              <a:rPr lang="en-GB" dirty="0"/>
              <a:t>; </a:t>
            </a:r>
            <a:r>
              <a:rPr lang="en-GB" dirty="0" err="1"/>
              <a:t>FutureCity</a:t>
            </a:r>
            <a:r>
              <a:rPr lang="en-GB" dirty="0"/>
              <a:t>; </a:t>
            </a:r>
            <a:r>
              <a:rPr lang="en-GB" dirty="0" err="1"/>
              <a:t>Msafe</a:t>
            </a:r>
            <a:r>
              <a:rPr lang="en-GB" dirty="0"/>
              <a:t>; The Townscape</a:t>
            </a:r>
          </a:p>
          <a:p>
            <a:pPr marL="0" indent="0">
              <a:buNone/>
            </a:pPr>
            <a:r>
              <a:rPr lang="en-GB" dirty="0"/>
              <a:t>Consultancy</a:t>
            </a:r>
          </a:p>
        </p:txBody>
      </p:sp>
    </p:spTree>
    <p:extLst>
      <p:ext uri="{BB962C8B-B14F-4D97-AF65-F5344CB8AC3E}">
        <p14:creationId xmlns:p14="http://schemas.microsoft.com/office/powerpoint/2010/main" val="1589595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EA631-C12E-44BA-8E3D-6F3FB1B0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64" y="365125"/>
            <a:ext cx="4862945" cy="64928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9556CC20-D946-4B71-8C1B-A36AC88D5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-38396"/>
            <a:ext cx="4862945" cy="6883161"/>
          </a:xfrm>
        </p:spPr>
      </p:pic>
    </p:spTree>
    <p:extLst>
      <p:ext uri="{BB962C8B-B14F-4D97-AF65-F5344CB8AC3E}">
        <p14:creationId xmlns:p14="http://schemas.microsoft.com/office/powerpoint/2010/main" val="53863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DEDAC-F525-40D1-92B2-0572FCC31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Carlo </a:t>
            </a:r>
            <a:r>
              <a:rPr lang="en-GB" dirty="0" err="1"/>
              <a:t>Ratti</a:t>
            </a:r>
            <a:r>
              <a:rPr lang="en-GB" dirty="0"/>
              <a:t> </a:t>
            </a:r>
            <a:r>
              <a:rPr lang="en-GB" dirty="0" err="1"/>
              <a:t>Associati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DEEBC-A742-4F3B-A531-E6A5A6886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Outcomist</a:t>
            </a:r>
            <a:r>
              <a:rPr lang="en-GB" dirty="0"/>
              <a:t>; Martha Schwartz Partners; Ove Arup &amp; Partners; Studio 20-20;</a:t>
            </a:r>
          </a:p>
          <a:p>
            <a:pPr marL="0" indent="0">
              <a:buNone/>
            </a:pPr>
            <a:r>
              <a:rPr lang="en-GB" dirty="0"/>
              <a:t>Groupwork Architects; Tsuruta Architects; </a:t>
            </a:r>
            <a:r>
              <a:rPr lang="en-GB" dirty="0" err="1"/>
              <a:t>Theatrum</a:t>
            </a:r>
            <a:r>
              <a:rPr lang="en-GB" dirty="0"/>
              <a:t> Mundi; Fabienne</a:t>
            </a:r>
          </a:p>
          <a:p>
            <a:pPr marL="0" indent="0">
              <a:buNone/>
            </a:pPr>
            <a:r>
              <a:rPr lang="en-GB" dirty="0"/>
              <a:t>Nicholas; Mobility in Chain; Soundings; Indeed Innovation (Germany)</a:t>
            </a:r>
          </a:p>
        </p:txBody>
      </p:sp>
    </p:spTree>
    <p:extLst>
      <p:ext uri="{BB962C8B-B14F-4D97-AF65-F5344CB8AC3E}">
        <p14:creationId xmlns:p14="http://schemas.microsoft.com/office/powerpoint/2010/main" val="3657688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F2B1-29DE-4104-A2AB-C496BD18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9" y="365124"/>
            <a:ext cx="4835236" cy="645158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0FF42C-F75E-469B-A896-56D285E3F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9" y="41294"/>
            <a:ext cx="4835236" cy="6741657"/>
          </a:xfrm>
        </p:spPr>
      </p:pic>
    </p:spTree>
    <p:extLst>
      <p:ext uri="{BB962C8B-B14F-4D97-AF65-F5344CB8AC3E}">
        <p14:creationId xmlns:p14="http://schemas.microsoft.com/office/powerpoint/2010/main" val="116487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7C82-9DFF-4BA6-98FB-D10C4A2D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CF </a:t>
            </a:r>
            <a:r>
              <a:rPr lang="en-GB" dirty="0" err="1"/>
              <a:t>Møller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CA4F-F54F-45AB-9727-27D54CAA7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Third Nature (Denmark); </a:t>
            </a:r>
            <a:r>
              <a:rPr lang="en-US" dirty="0" err="1"/>
              <a:t>Galmstrup</a:t>
            </a:r>
            <a:r>
              <a:rPr lang="en-US" dirty="0"/>
              <a:t> Architects; AKT II; XC02; Studio 4215;</a:t>
            </a:r>
          </a:p>
          <a:p>
            <a:pPr marL="0" indent="0">
              <a:buNone/>
            </a:pPr>
            <a:r>
              <a:rPr lang="en-US" dirty="0"/>
              <a:t>Urban Movement; Plan A Consultants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99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4B50A-75A8-431E-9FEC-2CFCA3993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916" y="365125"/>
            <a:ext cx="9414167" cy="638911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AB82F80-9D77-4F29-ACE3-DD3E85F94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16" y="103760"/>
            <a:ext cx="9414167" cy="6650480"/>
          </a:xfrm>
        </p:spPr>
      </p:pic>
    </p:spTree>
    <p:extLst>
      <p:ext uri="{BB962C8B-B14F-4D97-AF65-F5344CB8AC3E}">
        <p14:creationId xmlns:p14="http://schemas.microsoft.com/office/powerpoint/2010/main" val="375488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765F-9D27-4FD8-A50F-A13B5C4E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AHMM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E15A4-CB57-4A3E-AF27-97A78813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Arup; </a:t>
            </a:r>
            <a:r>
              <a:rPr lang="en-GB" dirty="0" err="1"/>
              <a:t>Gillespies</a:t>
            </a:r>
            <a:r>
              <a:rPr lang="en-GB" dirty="0"/>
              <a:t> (Oxford); Green Infrastructure Consultancy; Targeting</a:t>
            </a:r>
          </a:p>
          <a:p>
            <a:pPr marL="0" indent="0">
              <a:buNone/>
            </a:pPr>
            <a:r>
              <a:rPr lang="en-GB" dirty="0"/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3066130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C1DE-C717-437A-A72A-AB27D9F1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Eric Parry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D9F3-3A14-450F-B060-83C1AD64F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Child </a:t>
            </a:r>
            <a:r>
              <a:rPr lang="en-GB" dirty="0" err="1"/>
              <a:t>Graddon</a:t>
            </a:r>
            <a:r>
              <a:rPr lang="en-GB" dirty="0"/>
              <a:t> Lews; Cottrell &amp; Vermeulen; Todd </a:t>
            </a:r>
            <a:r>
              <a:rPr lang="en-GB" dirty="0" err="1"/>
              <a:t>Longstaffe</a:t>
            </a:r>
            <a:r>
              <a:rPr lang="en-GB" dirty="0"/>
              <a:t>-Gowan; Max Fordham; AKT II; Carolyn Steel; Oxford Brooks University (Oxford); Space Syntax; PRD; Ridge (Oxford)</a:t>
            </a:r>
          </a:p>
        </p:txBody>
      </p:sp>
    </p:spTree>
    <p:extLst>
      <p:ext uri="{BB962C8B-B14F-4D97-AF65-F5344CB8AC3E}">
        <p14:creationId xmlns:p14="http://schemas.microsoft.com/office/powerpoint/2010/main" val="1992123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6A97-BF28-4238-8C6E-DFB6F169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804" y="365126"/>
            <a:ext cx="4829167" cy="647195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186F7EC-95D6-455A-8D75-28B187ED8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04" y="0"/>
            <a:ext cx="4829167" cy="6837077"/>
          </a:xfrm>
        </p:spPr>
      </p:pic>
    </p:spTree>
    <p:extLst>
      <p:ext uri="{BB962C8B-B14F-4D97-AF65-F5344CB8AC3E}">
        <p14:creationId xmlns:p14="http://schemas.microsoft.com/office/powerpoint/2010/main" val="3708793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0B50-B743-4F41-9506-B1B2C248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Farrells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00C6A-8965-49E1-9045-DC47D5265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BuroHappold</a:t>
            </a:r>
            <a:r>
              <a:rPr lang="en-US" dirty="0"/>
              <a:t>; Exterior Architecture; Office S&amp;M; Studio SOUR (USA)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67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7045-55EC-4A02-AEB3-B7346E14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898" y="365125"/>
            <a:ext cx="10079902" cy="6398417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0147F7-726B-40D6-8DDC-769211893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98" y="94457"/>
            <a:ext cx="9435666" cy="6669085"/>
          </a:xfrm>
        </p:spPr>
      </p:pic>
    </p:spTree>
    <p:extLst>
      <p:ext uri="{BB962C8B-B14F-4D97-AF65-F5344CB8AC3E}">
        <p14:creationId xmlns:p14="http://schemas.microsoft.com/office/powerpoint/2010/main" val="2509853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0DC9-8E30-4A2A-82A6-C99D81C3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93726-615A-46D5-92A5-0889EB127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5th Studio; Architecture00; </a:t>
            </a:r>
            <a:r>
              <a:rPr lang="en-US" dirty="0" err="1"/>
              <a:t>Feilden</a:t>
            </a:r>
            <a:r>
              <a:rPr lang="en-US" dirty="0"/>
              <a:t> Fowles; Expedition Engineering;</a:t>
            </a:r>
          </a:p>
          <a:p>
            <a:pPr marL="0" indent="0">
              <a:buNone/>
            </a:pPr>
            <a:r>
              <a:rPr lang="en-US" dirty="0"/>
              <a:t>Atelier Ten; Momentum; Grant Associates; Biodiversity by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67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228C-F1E0-4BE6-9CBB-BC4E703D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21" y="365125"/>
            <a:ext cx="9653114" cy="6461486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03B2BBA-D65F-4BBA-8072-9E7DEE191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21" y="31389"/>
            <a:ext cx="9653113" cy="6826611"/>
          </a:xfrm>
        </p:spPr>
      </p:pic>
    </p:spTree>
    <p:extLst>
      <p:ext uri="{BB962C8B-B14F-4D97-AF65-F5344CB8AC3E}">
        <p14:creationId xmlns:p14="http://schemas.microsoft.com/office/powerpoint/2010/main" val="522703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C4C2-6D83-4FD6-B75D-2C47067E8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Gensler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03A60-1346-4428-B7D5-C8D5E5995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CoLab</a:t>
            </a:r>
            <a:r>
              <a:rPr lang="en-GB" dirty="0"/>
              <a:t> Consulting Group (Oxford); WSP; Ridge (Oxford); PRP; Bioregional;</a:t>
            </a:r>
          </a:p>
          <a:p>
            <a:pPr marL="0" indent="0">
              <a:buNone/>
            </a:pPr>
            <a:r>
              <a:rPr lang="en-GB" dirty="0"/>
              <a:t>Ecology by Design; TALA (Oxford); Community First Oxfordshire (Oxford);</a:t>
            </a:r>
          </a:p>
          <a:p>
            <a:pPr marL="0" indent="0">
              <a:buNone/>
            </a:pPr>
            <a:r>
              <a:rPr lang="en-GB" dirty="0"/>
              <a:t>Low Carbon Hub (Oxford)</a:t>
            </a:r>
          </a:p>
        </p:txBody>
      </p:sp>
    </p:spTree>
    <p:extLst>
      <p:ext uri="{BB962C8B-B14F-4D97-AF65-F5344CB8AC3E}">
        <p14:creationId xmlns:p14="http://schemas.microsoft.com/office/powerpoint/2010/main" val="3416119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8508-2901-470B-8B20-66BB1A78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527" y="365126"/>
            <a:ext cx="4765964" cy="640213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DA8DDD0-7AC1-49C2-A32A-7F4801196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7" y="19094"/>
            <a:ext cx="4765964" cy="6748161"/>
          </a:xfrm>
        </p:spPr>
      </p:pic>
    </p:spTree>
    <p:extLst>
      <p:ext uri="{BB962C8B-B14F-4D97-AF65-F5344CB8AC3E}">
        <p14:creationId xmlns:p14="http://schemas.microsoft.com/office/powerpoint/2010/main" val="2673556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1130-FB61-4C55-932B-6DEDC8BE1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Glenn Howells Architects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895C9-0DD7-42C8-838E-08334DCD1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Townshend Landscape Architects; Associated Architects (Oxford); AKTII;</a:t>
            </a:r>
          </a:p>
          <a:p>
            <a:pPr marL="0" indent="0">
              <a:buNone/>
            </a:pPr>
            <a:r>
              <a:rPr lang="en-US" dirty="0"/>
              <a:t>WSP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250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302D-5CC2-4912-BD01-117F6A84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01" y="365125"/>
            <a:ext cx="9795318" cy="655145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DB1FBD0-9CCE-4829-952B-01E16BA98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1" y="0"/>
            <a:ext cx="9795318" cy="6916583"/>
          </a:xfrm>
        </p:spPr>
      </p:pic>
    </p:spTree>
    <p:extLst>
      <p:ext uri="{BB962C8B-B14F-4D97-AF65-F5344CB8AC3E}">
        <p14:creationId xmlns:p14="http://schemas.microsoft.com/office/powerpoint/2010/main" val="25336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C569-2078-44AA-A491-AD1F48D0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34" y="365125"/>
            <a:ext cx="4833257" cy="646936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DB0A5797-96D1-49FD-BDDF-FEC2AE584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34" y="23508"/>
            <a:ext cx="4833257" cy="6841777"/>
          </a:xfrm>
        </p:spPr>
      </p:pic>
    </p:spTree>
    <p:extLst>
      <p:ext uri="{BB962C8B-B14F-4D97-AF65-F5344CB8AC3E}">
        <p14:creationId xmlns:p14="http://schemas.microsoft.com/office/powerpoint/2010/main" val="3796161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AE13-C991-474C-AE72-DBAB37DC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Grimshaw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38B3F-1E48-4722-9D64-2E4356361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Hoare Lea; </a:t>
            </a:r>
            <a:r>
              <a:rPr lang="en-GB" dirty="0" err="1"/>
              <a:t>BuroHappold</a:t>
            </a:r>
            <a:r>
              <a:rPr lang="en-GB" dirty="0"/>
              <a:t>; </a:t>
            </a:r>
            <a:r>
              <a:rPr lang="en-GB" dirty="0" err="1"/>
              <a:t>Logika</a:t>
            </a:r>
            <a:r>
              <a:rPr lang="en-GB" dirty="0"/>
              <a:t> Consultants; McGregor </a:t>
            </a:r>
            <a:r>
              <a:rPr lang="en-GB" dirty="0" err="1"/>
              <a:t>Coxall</a:t>
            </a:r>
            <a:r>
              <a:rPr lang="en-GB" dirty="0"/>
              <a:t>; Jas Bhalla Architects; </a:t>
            </a:r>
            <a:r>
              <a:rPr lang="en-GB" dirty="0" err="1"/>
              <a:t>Openstudio</a:t>
            </a:r>
            <a:r>
              <a:rPr lang="en-GB" dirty="0"/>
              <a:t> Architects; XCO2</a:t>
            </a:r>
          </a:p>
        </p:txBody>
      </p:sp>
    </p:spTree>
    <p:extLst>
      <p:ext uri="{BB962C8B-B14F-4D97-AF65-F5344CB8AC3E}">
        <p14:creationId xmlns:p14="http://schemas.microsoft.com/office/powerpoint/2010/main" val="2652752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2DF7C-8F72-4EC8-B4B4-7174683D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40" y="365125"/>
            <a:ext cx="9756687" cy="6492875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4EA8C056-0246-457C-A68E-EDD50CDE1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0" y="0"/>
            <a:ext cx="9756687" cy="6885741"/>
          </a:xfrm>
        </p:spPr>
      </p:pic>
    </p:spTree>
    <p:extLst>
      <p:ext uri="{BB962C8B-B14F-4D97-AF65-F5344CB8AC3E}">
        <p14:creationId xmlns:p14="http://schemas.microsoft.com/office/powerpoint/2010/main" val="2049660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3D14-3ECC-44DF-9BCB-AABB3EB9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Hawkins Brown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39D4A-647D-486B-85F0-619B59CB0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OKRA (Netherlands); </a:t>
            </a:r>
            <a:r>
              <a:rPr lang="en-US" dirty="0" err="1"/>
              <a:t>BuroHappold</a:t>
            </a:r>
            <a:r>
              <a:rPr lang="en-US" dirty="0"/>
              <a:t> and C:Lab; </a:t>
            </a:r>
            <a:r>
              <a:rPr lang="en-US" dirty="0" err="1"/>
              <a:t>RCKa</a:t>
            </a:r>
            <a:r>
              <a:rPr lang="en-US" dirty="0"/>
              <a:t>; Ooze (Netherlands); Ecological Land Cooperative; Wordsearch Place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58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4756F-FDE2-42FF-9DC2-06EADF81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962" y="365125"/>
            <a:ext cx="9044947" cy="638815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6576F73F-F8B2-4ED9-87BD-D5EBA304E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63" y="234925"/>
            <a:ext cx="9044946" cy="6388150"/>
          </a:xfrm>
        </p:spPr>
      </p:pic>
    </p:spTree>
    <p:extLst>
      <p:ext uri="{BB962C8B-B14F-4D97-AF65-F5344CB8AC3E}">
        <p14:creationId xmlns:p14="http://schemas.microsoft.com/office/powerpoint/2010/main" val="3144896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C130-4F20-46C8-9187-D0C3FE63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Henning Larsen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74B8-7E6A-4A6A-A408-AFF1F1E23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Morris+Company</a:t>
            </a:r>
            <a:r>
              <a:rPr lang="en-US" dirty="0"/>
              <a:t>; West Port; Public Works; </a:t>
            </a:r>
            <a:r>
              <a:rPr lang="en-US" dirty="0" err="1"/>
              <a:t>Rambøll</a:t>
            </a:r>
            <a:r>
              <a:rPr lang="en-US" dirty="0"/>
              <a:t> Studio </a:t>
            </a:r>
            <a:r>
              <a:rPr lang="en-US" dirty="0" err="1"/>
              <a:t>Dreiseitl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(Netherlands); </a:t>
            </a:r>
            <a:r>
              <a:rPr lang="en-US" dirty="0" err="1"/>
              <a:t>BuroHappold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869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7B68-14C4-4ABC-8759-FF7D480B9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365125"/>
            <a:ext cx="9377944" cy="641609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E73AB18-8EBB-4474-A2CF-07EC45FBE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48" y="76776"/>
            <a:ext cx="9492870" cy="6704448"/>
          </a:xfrm>
        </p:spPr>
      </p:pic>
    </p:spTree>
    <p:extLst>
      <p:ext uri="{BB962C8B-B14F-4D97-AF65-F5344CB8AC3E}">
        <p14:creationId xmlns:p14="http://schemas.microsoft.com/office/powerpoint/2010/main" val="3352891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3E005-BCEC-4976-A19A-39C644EC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JCFO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F0C2-A275-4C2E-B042-F87B12C3C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Lichfields</a:t>
            </a:r>
            <a:r>
              <a:rPr lang="en-GB" dirty="0"/>
              <a:t>; </a:t>
            </a:r>
            <a:r>
              <a:rPr lang="en-GB" dirty="0" err="1"/>
              <a:t>vPPR</a:t>
            </a:r>
            <a:r>
              <a:rPr lang="en-GB" dirty="0"/>
              <a:t> Architects; WSP; Atelier Ten; Temple</a:t>
            </a:r>
          </a:p>
        </p:txBody>
      </p:sp>
    </p:spTree>
    <p:extLst>
      <p:ext uri="{BB962C8B-B14F-4D97-AF65-F5344CB8AC3E}">
        <p14:creationId xmlns:p14="http://schemas.microsoft.com/office/powerpoint/2010/main" val="3365191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D862-68C6-4A94-882F-9F2A4EDC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Engineering drawing, timeline&#10;&#10;Description automatically generated">
            <a:extLst>
              <a:ext uri="{FF2B5EF4-FFF2-40B4-BE49-F238E27FC236}">
                <a16:creationId xmlns:a16="http://schemas.microsoft.com/office/drawing/2014/main" id="{D959FFCF-B327-45B1-91A2-5944BE5D8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3" y="286308"/>
            <a:ext cx="4641273" cy="6571692"/>
          </a:xfrm>
        </p:spPr>
      </p:pic>
    </p:spTree>
    <p:extLst>
      <p:ext uri="{BB962C8B-B14F-4D97-AF65-F5344CB8AC3E}">
        <p14:creationId xmlns:p14="http://schemas.microsoft.com/office/powerpoint/2010/main" val="279647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7AC-29E9-4406-B71F-B178B2DE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Jestico</a:t>
            </a:r>
            <a:r>
              <a:rPr lang="en-GB" dirty="0"/>
              <a:t> &amp; Whiles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45DDE-D037-4872-BBDA-7179DBA84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Townshend Landscape Architects; Hoare Lea; </a:t>
            </a:r>
            <a:r>
              <a:rPr lang="en-US" dirty="0" err="1"/>
              <a:t>BuroHappold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421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43BE5-6CCB-4A62-9099-D41F686F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56" y="365125"/>
            <a:ext cx="9975287" cy="6492875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Website&#10;&#10;Description automatically generated">
            <a:extLst>
              <a:ext uri="{FF2B5EF4-FFF2-40B4-BE49-F238E27FC236}">
                <a16:creationId xmlns:a16="http://schemas.microsoft.com/office/drawing/2014/main" id="{33CBC798-26E4-4521-A412-790C19F27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6" y="110837"/>
            <a:ext cx="9975287" cy="7045367"/>
          </a:xfrm>
        </p:spPr>
      </p:pic>
    </p:spTree>
    <p:extLst>
      <p:ext uri="{BB962C8B-B14F-4D97-AF65-F5344CB8AC3E}">
        <p14:creationId xmlns:p14="http://schemas.microsoft.com/office/powerpoint/2010/main" val="44017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DA8C-5ABC-4B89-9CFF-BBFD58E6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Allies and Morrison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93A6-C5CD-4DCD-847A-26316859B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Mecanoo</a:t>
            </a:r>
            <a:r>
              <a:rPr lang="en-US" dirty="0"/>
              <a:t> (Netherlands); </a:t>
            </a:r>
            <a:r>
              <a:rPr lang="en-US" dirty="0" err="1"/>
              <a:t>Gort</a:t>
            </a:r>
            <a:r>
              <a:rPr lang="en-US" dirty="0"/>
              <a:t> Scott; DK-CM; Hargreaves Jones (USA);</a:t>
            </a:r>
          </a:p>
          <a:p>
            <a:pPr marL="0" indent="0">
              <a:buNone/>
            </a:pPr>
            <a:r>
              <a:rPr lang="en-US" dirty="0" err="1"/>
              <a:t>BuroHappold</a:t>
            </a:r>
            <a:r>
              <a:rPr lang="en-US" dirty="0"/>
              <a:t>; </a:t>
            </a:r>
            <a:r>
              <a:rPr lang="en-US" dirty="0" err="1"/>
              <a:t>Systematica</a:t>
            </a:r>
            <a:r>
              <a:rPr lang="en-US" dirty="0"/>
              <a:t> (USA); HR&amp;A (USA)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899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FEDE-A3E9-4047-9D3D-A3A5F78A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 Cowen Architects and</a:t>
            </a:r>
            <a:br>
              <a:rPr lang="en-US" dirty="0"/>
            </a:br>
            <a:r>
              <a:rPr lang="en-US" dirty="0" err="1"/>
              <a:t>Pilbrow</a:t>
            </a:r>
            <a:r>
              <a:rPr lang="en-US" dirty="0"/>
              <a:t> &amp; Partners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6DC4B-BA5A-490A-A44B-7BE6DE500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Lord Matthew Taylor; West 8 (Netherlands); Atelier Ten; </a:t>
            </a:r>
            <a:r>
              <a:rPr lang="en-GB" dirty="0" err="1"/>
              <a:t>Vectos</a:t>
            </a:r>
            <a:r>
              <a:rPr lang="en-GB" dirty="0"/>
              <a:t>; Thornton Tomasetti; Arup; Expedition; Patrick Bellew; Space Syntax; Nigel Thompson</a:t>
            </a:r>
          </a:p>
        </p:txBody>
      </p:sp>
    </p:spTree>
    <p:extLst>
      <p:ext uri="{BB962C8B-B14F-4D97-AF65-F5344CB8AC3E}">
        <p14:creationId xmlns:p14="http://schemas.microsoft.com/office/powerpoint/2010/main" val="796180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8973-92EA-4B8A-B698-F0B08383E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54" y="365125"/>
            <a:ext cx="9116291" cy="620549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DDE2554-A942-4EED-AD9E-50DE7EBEE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6" y="118552"/>
            <a:ext cx="9373049" cy="6620896"/>
          </a:xfrm>
        </p:spPr>
      </p:pic>
    </p:spTree>
    <p:extLst>
      <p:ext uri="{BB962C8B-B14F-4D97-AF65-F5344CB8AC3E}">
        <p14:creationId xmlns:p14="http://schemas.microsoft.com/office/powerpoint/2010/main" val="3869990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9101-A0C4-4EE7-B1E8-B46E70D3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John </a:t>
            </a:r>
            <a:r>
              <a:rPr lang="en-GB" dirty="0" err="1"/>
              <a:t>McAslan</a:t>
            </a:r>
            <a:r>
              <a:rPr lang="en-GB" dirty="0"/>
              <a:t> &amp;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D379B-4198-4419-B1B4-A5A07EDCA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MVRDV (Netherlands); </a:t>
            </a:r>
            <a:r>
              <a:rPr lang="en-GB" dirty="0" err="1"/>
              <a:t>Gillespies</a:t>
            </a:r>
            <a:r>
              <a:rPr lang="en-GB" dirty="0"/>
              <a:t> (Oxford); Arup; Mace; Savills; DP9; Pimm Studio; Pocket Living; Studio Boeri (Italy); Tate + Co; </a:t>
            </a:r>
            <a:r>
              <a:rPr lang="en-GB" dirty="0" err="1"/>
              <a:t>RCKa</a:t>
            </a:r>
            <a:r>
              <a:rPr lang="en-GB" dirty="0"/>
              <a:t>; Mole</a:t>
            </a:r>
          </a:p>
          <a:p>
            <a:pPr marL="0" indent="0">
              <a:buNone/>
            </a:pPr>
            <a:r>
              <a:rPr lang="en-GB" dirty="0"/>
              <a:t>Architects; Threefold Architects; Roz Barr; Dow Jones Architects; </a:t>
            </a:r>
            <a:r>
              <a:rPr lang="en-GB" dirty="0" err="1"/>
              <a:t>Tikari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Works; FJMT (Oxford); Perkins &amp; Will; Peris and Toral (Spain); Collective</a:t>
            </a:r>
          </a:p>
          <a:p>
            <a:pPr marL="0" indent="0">
              <a:buNone/>
            </a:pPr>
            <a:r>
              <a:rPr lang="en-GB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850663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AA11-2253-4FEC-A9F2-0B66059F0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202" y="365125"/>
            <a:ext cx="9631595" cy="64928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DA33208-4B18-45C4-8C9D-20A012BBB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03" y="133451"/>
            <a:ext cx="9332379" cy="6591098"/>
          </a:xfrm>
        </p:spPr>
      </p:pic>
    </p:spTree>
    <p:extLst>
      <p:ext uri="{BB962C8B-B14F-4D97-AF65-F5344CB8AC3E}">
        <p14:creationId xmlns:p14="http://schemas.microsoft.com/office/powerpoint/2010/main" val="2077807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E571-0B46-41F2-8C5C-79BE4964A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KPF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5235-2AB3-4E3D-8384-8F5929C34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Publica; Andy Sturgeon Design; Bell Phillips; AKT II; </a:t>
            </a:r>
            <a:r>
              <a:rPr lang="en-US" dirty="0" err="1"/>
              <a:t>Buro</a:t>
            </a:r>
            <a:r>
              <a:rPr lang="en-US" dirty="0"/>
              <a:t> Happold;</a:t>
            </a:r>
          </a:p>
          <a:p>
            <a:pPr marL="0" indent="0">
              <a:buNone/>
            </a:pPr>
            <a:r>
              <a:rPr lang="en-US" dirty="0"/>
              <a:t>Momentum Transport Consultancy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192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F390-E812-4933-8AF1-47B001BE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610" y="365125"/>
            <a:ext cx="9364536" cy="637156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2C12BE5-3170-488F-AB02-71ED026F3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0" y="121309"/>
            <a:ext cx="9364536" cy="6615382"/>
          </a:xfrm>
        </p:spPr>
      </p:pic>
    </p:spTree>
    <p:extLst>
      <p:ext uri="{BB962C8B-B14F-4D97-AF65-F5344CB8AC3E}">
        <p14:creationId xmlns:p14="http://schemas.microsoft.com/office/powerpoint/2010/main" val="2136470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B08C-B7FC-49E6-8A7D-9C0A37A4D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Levitt Bernstein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2FB4-D555-4808-92A5-FCB42C4D6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LDA Design; Stanton Williams; MICA; Knight Architects; </a:t>
            </a:r>
            <a:r>
              <a:rPr lang="en-GB" dirty="0" err="1"/>
              <a:t>Buro</a:t>
            </a:r>
            <a:r>
              <a:rPr lang="en-GB" dirty="0"/>
              <a:t> Happold;</a:t>
            </a:r>
          </a:p>
          <a:p>
            <a:pPr marL="0" indent="0">
              <a:buNone/>
            </a:pPr>
            <a:r>
              <a:rPr lang="en-GB" dirty="0"/>
              <a:t>Arup; Mark Hodgson; </a:t>
            </a:r>
            <a:r>
              <a:rPr lang="en-GB" dirty="0" err="1"/>
              <a:t>Freehaus</a:t>
            </a:r>
            <a:r>
              <a:rPr lang="en-GB" dirty="0"/>
              <a:t>; Fusion Arts</a:t>
            </a:r>
          </a:p>
        </p:txBody>
      </p:sp>
    </p:spTree>
    <p:extLst>
      <p:ext uri="{BB962C8B-B14F-4D97-AF65-F5344CB8AC3E}">
        <p14:creationId xmlns:p14="http://schemas.microsoft.com/office/powerpoint/2010/main" val="316125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6579-B710-4288-9E2B-93B12913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98" y="365125"/>
            <a:ext cx="9504803" cy="630999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A5A8A89-A01F-4D9A-903C-6EE05BA2A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99" y="72810"/>
            <a:ext cx="9504802" cy="6712380"/>
          </a:xfrm>
        </p:spPr>
      </p:pic>
    </p:spTree>
    <p:extLst>
      <p:ext uri="{BB962C8B-B14F-4D97-AF65-F5344CB8AC3E}">
        <p14:creationId xmlns:p14="http://schemas.microsoft.com/office/powerpoint/2010/main" val="1932052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2F7E-B5BD-42F3-A194-E33103C3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Maccreanor</a:t>
            </a:r>
            <a:r>
              <a:rPr lang="en-GB" dirty="0"/>
              <a:t> Lavington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943E8-A52A-4A16-9D4F-E03CDB3B9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Haworth Tompkins; Herzog &amp; de </a:t>
            </a:r>
            <a:r>
              <a:rPr lang="en-GB" dirty="0" err="1"/>
              <a:t>Meuron</a:t>
            </a:r>
            <a:r>
              <a:rPr lang="en-GB" dirty="0"/>
              <a:t> (Switzerland); Churchman</a:t>
            </a:r>
          </a:p>
          <a:p>
            <a:pPr marL="0" indent="0">
              <a:buNone/>
            </a:pPr>
            <a:r>
              <a:rPr lang="en-GB" dirty="0"/>
              <a:t>Thornhill Finch; Useful Projects; Innovation First; HETA; Civic Engineers;</a:t>
            </a:r>
          </a:p>
          <a:p>
            <a:pPr marL="0" indent="0">
              <a:buNone/>
            </a:pPr>
            <a:r>
              <a:rPr lang="en-GB" dirty="0"/>
              <a:t>Max Fordham</a:t>
            </a:r>
          </a:p>
        </p:txBody>
      </p:sp>
    </p:spTree>
    <p:extLst>
      <p:ext uri="{BB962C8B-B14F-4D97-AF65-F5344CB8AC3E}">
        <p14:creationId xmlns:p14="http://schemas.microsoft.com/office/powerpoint/2010/main" val="2194861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7310-D42A-4588-8BC9-D8FD65ED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0" y="365126"/>
            <a:ext cx="4710545" cy="638261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F37BB65-496D-48C1-9FFD-62F40D875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77792"/>
            <a:ext cx="4710545" cy="6669951"/>
          </a:xfrm>
        </p:spPr>
      </p:pic>
    </p:spTree>
    <p:extLst>
      <p:ext uri="{BB962C8B-B14F-4D97-AF65-F5344CB8AC3E}">
        <p14:creationId xmlns:p14="http://schemas.microsoft.com/office/powerpoint/2010/main" val="277405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3D805-B336-4560-B664-1D0709E5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886" y="183321"/>
            <a:ext cx="9192277" cy="649135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AA099579-5863-4C05-818A-99FC51D17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86" y="183320"/>
            <a:ext cx="9192277" cy="6491359"/>
          </a:xfrm>
        </p:spPr>
      </p:pic>
    </p:spTree>
    <p:extLst>
      <p:ext uri="{BB962C8B-B14F-4D97-AF65-F5344CB8AC3E}">
        <p14:creationId xmlns:p14="http://schemas.microsoft.com/office/powerpoint/2010/main" val="2625968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3BF5-FE45-4E7A-AEE1-4498DC02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Metropolitan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CD738-2773-4CEF-BF3A-2E9FB22A4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Sarah Wigglesworth Architects; Studio Partington; ZCD Architects; Land</a:t>
            </a:r>
          </a:p>
          <a:p>
            <a:pPr marL="0" indent="0">
              <a:buNone/>
            </a:pPr>
            <a:r>
              <a:rPr lang="en-US" dirty="0"/>
              <a:t>Use Consultants; AECOM; Elements; Cam-Sci; Centre for Housing Policy-York University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661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EF26-B82C-4F01-9BCB-5DF67771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918" y="365125"/>
            <a:ext cx="9558063" cy="643943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679B558-8D72-4C91-B63C-301EC8C00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18" y="53443"/>
            <a:ext cx="9558063" cy="6751113"/>
          </a:xfrm>
        </p:spPr>
      </p:pic>
    </p:spTree>
    <p:extLst>
      <p:ext uri="{BB962C8B-B14F-4D97-AF65-F5344CB8AC3E}">
        <p14:creationId xmlns:p14="http://schemas.microsoft.com/office/powerpoint/2010/main" val="709869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F8C8-403F-4AD5-B434-72D155E2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38B6A-B551-4C2B-A9A1-1539E98B1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Buro</a:t>
            </a:r>
            <a:r>
              <a:rPr lang="en-GB" dirty="0"/>
              <a:t> Happold; Planit I.E.; Shed K.M.; Groupwork; Webb Yates; PFB</a:t>
            </a:r>
          </a:p>
          <a:p>
            <a:pPr marL="0" indent="0">
              <a:buNone/>
            </a:pPr>
            <a:r>
              <a:rPr lang="en-GB" dirty="0"/>
              <a:t>Construction Management Services. Advisors: </a:t>
            </a:r>
            <a:r>
              <a:rPr lang="en-GB" dirty="0" err="1"/>
              <a:t>Theatrum</a:t>
            </a:r>
            <a:r>
              <a:rPr lang="en-GB" dirty="0"/>
              <a:t> Mundi; John</a:t>
            </a:r>
          </a:p>
          <a:p>
            <a:pPr marL="0" indent="0">
              <a:buNone/>
            </a:pPr>
            <a:r>
              <a:rPr lang="en-GB" dirty="0" err="1"/>
              <a:t>Lotspeich</a:t>
            </a:r>
            <a:r>
              <a:rPr lang="en-GB" dirty="0"/>
              <a:t>; Gustavo </a:t>
            </a:r>
            <a:r>
              <a:rPr lang="en-GB" dirty="0" err="1"/>
              <a:t>Sbardelotto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491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0985-7E6E-4A20-8B9C-DAE9863C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12" y="365125"/>
            <a:ext cx="9471331" cy="640824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5F2CBAC-ADB0-4FE6-B95F-D54D2A75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13" y="84629"/>
            <a:ext cx="9471331" cy="6688742"/>
          </a:xfrm>
        </p:spPr>
      </p:pic>
    </p:spTree>
    <p:extLst>
      <p:ext uri="{BB962C8B-B14F-4D97-AF65-F5344CB8AC3E}">
        <p14:creationId xmlns:p14="http://schemas.microsoft.com/office/powerpoint/2010/main" val="2577901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A4FB-C9D3-4FF7-8B94-42C87F43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 </a:t>
            </a:r>
            <a:r>
              <a:rPr lang="en-GB" dirty="0" err="1"/>
              <a:t>Sauthouse</a:t>
            </a:r>
            <a:r>
              <a:rPr lang="en-GB" dirty="0"/>
              <a:t> Architects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F519E-7156-4FBE-97AD-12928BE0D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Mike </a:t>
            </a:r>
            <a:r>
              <a:rPr lang="en-GB" dirty="0" err="1"/>
              <a:t>Habermehl</a:t>
            </a:r>
            <a:r>
              <a:rPr lang="en-GB" dirty="0"/>
              <a:t>; Dr Euan </a:t>
            </a:r>
            <a:r>
              <a:rPr lang="en-GB" dirty="0" err="1"/>
              <a:t>McTurk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0969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DA77-1E6C-49C8-82DC-88CD37C4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236" y="365125"/>
            <a:ext cx="4807528" cy="6492875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3946980E-C96E-4B10-830A-9540F0868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6" y="58265"/>
            <a:ext cx="4807528" cy="6807120"/>
          </a:xfrm>
        </p:spPr>
      </p:pic>
    </p:spTree>
    <p:extLst>
      <p:ext uri="{BB962C8B-B14F-4D97-AF65-F5344CB8AC3E}">
        <p14:creationId xmlns:p14="http://schemas.microsoft.com/office/powerpoint/2010/main" val="1416983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B401-A7FC-4351-BB04-30279162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Periscope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08702-EC1C-45C4-B4CF-DB7285E7D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Kjellander</a:t>
            </a:r>
            <a:r>
              <a:rPr lang="en-GB" dirty="0"/>
              <a:t> </a:t>
            </a:r>
            <a:r>
              <a:rPr lang="en-GB" dirty="0" err="1"/>
              <a:t>Sjöberg</a:t>
            </a:r>
            <a:r>
              <a:rPr lang="en-GB" dirty="0"/>
              <a:t> (Sweden); Henley </a:t>
            </a:r>
            <a:r>
              <a:rPr lang="en-GB" dirty="0" err="1"/>
              <a:t>Halebrown</a:t>
            </a:r>
            <a:r>
              <a:rPr lang="en-GB" dirty="0"/>
              <a:t>; Fisher Cheng; Al-Jawad Pike; Ian Firth; </a:t>
            </a:r>
            <a:r>
              <a:rPr lang="en-GB" dirty="0" err="1"/>
              <a:t>WSP;Urban</a:t>
            </a:r>
            <a:r>
              <a:rPr lang="en-GB" dirty="0"/>
              <a:t> Nature</a:t>
            </a:r>
          </a:p>
        </p:txBody>
      </p:sp>
    </p:spTree>
    <p:extLst>
      <p:ext uri="{BB962C8B-B14F-4D97-AF65-F5344CB8AC3E}">
        <p14:creationId xmlns:p14="http://schemas.microsoft.com/office/powerpoint/2010/main" val="17156877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5D5CB-2D3C-46A6-82D0-4C2EA12F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912" y="365125"/>
            <a:ext cx="9382525" cy="637825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C1AD0F7E-1313-4C57-8C54-3734524AA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3" y="114623"/>
            <a:ext cx="9382524" cy="6628753"/>
          </a:xfrm>
        </p:spPr>
      </p:pic>
    </p:spTree>
    <p:extLst>
      <p:ext uri="{BB962C8B-B14F-4D97-AF65-F5344CB8AC3E}">
        <p14:creationId xmlns:p14="http://schemas.microsoft.com/office/powerpoint/2010/main" val="829790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1560-802F-459E-96B4-FE78C9C4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 +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A5C3-2EE1-42DA-AA96-A95D4094C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Place Bureau; Alison Brooks Architects; Wilkinson Eyre Architects;</a:t>
            </a:r>
          </a:p>
          <a:p>
            <a:pPr marL="0" indent="0">
              <a:buNone/>
            </a:pPr>
            <a:r>
              <a:rPr lang="en-GB" dirty="0" err="1"/>
              <a:t>dRMM</a:t>
            </a:r>
            <a:r>
              <a:rPr lang="en-GB" dirty="0"/>
              <a:t>; </a:t>
            </a:r>
            <a:r>
              <a:rPr lang="en-GB" dirty="0" err="1"/>
              <a:t>Gilespies</a:t>
            </a:r>
            <a:r>
              <a:rPr lang="en-GB" dirty="0"/>
              <a:t> (Oxford); </a:t>
            </a:r>
            <a:r>
              <a:rPr lang="en-GB" dirty="0" err="1"/>
              <a:t>Spacehub</a:t>
            </a:r>
            <a:r>
              <a:rPr lang="en-GB" dirty="0"/>
              <a:t>; Ramboll; Stantec; Hoare Lea; Keith </a:t>
            </a:r>
            <a:r>
              <a:rPr lang="en-GB" dirty="0" err="1"/>
              <a:t>Orlesky</a:t>
            </a:r>
            <a:r>
              <a:rPr lang="en-GB" dirty="0"/>
              <a:t>; Philipp </a:t>
            </a:r>
            <a:r>
              <a:rPr lang="en-GB" dirty="0" err="1"/>
              <a:t>Bouteiller</a:t>
            </a:r>
            <a:r>
              <a:rPr lang="en-GB" dirty="0"/>
              <a:t>; </a:t>
            </a:r>
            <a:r>
              <a:rPr lang="en-GB" dirty="0" err="1"/>
              <a:t>Pooran</a:t>
            </a:r>
            <a:r>
              <a:rPr lang="en-GB" dirty="0"/>
              <a:t> Desai; Transition by Design (Oxford); </a:t>
            </a:r>
            <a:r>
              <a:rPr lang="en-GB" dirty="0" err="1"/>
              <a:t>Transsolar</a:t>
            </a:r>
            <a:r>
              <a:rPr lang="en-GB" dirty="0"/>
              <a:t> (Germany); Usman Haque; Jonathan Rose Companies (USA)</a:t>
            </a:r>
          </a:p>
        </p:txBody>
      </p:sp>
    </p:spTree>
    <p:extLst>
      <p:ext uri="{BB962C8B-B14F-4D97-AF65-F5344CB8AC3E}">
        <p14:creationId xmlns:p14="http://schemas.microsoft.com/office/powerpoint/2010/main" val="3695175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D0E0-3A84-4E8A-9F45-580A6132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018" y="365125"/>
            <a:ext cx="4765963" cy="64928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F29D60E-9ED3-4E02-94BA-5552E771F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108780"/>
            <a:ext cx="4765963" cy="6749220"/>
          </a:xfrm>
        </p:spPr>
      </p:pic>
    </p:spTree>
    <p:extLst>
      <p:ext uri="{BB962C8B-B14F-4D97-AF65-F5344CB8AC3E}">
        <p14:creationId xmlns:p14="http://schemas.microsoft.com/office/powerpoint/2010/main" val="21006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91E5-124B-4CC9-9A45-0787F46E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7F94-D833-4407-8C86-A00E94139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Matthew Lloyd Architects; Place Design &amp; Planning; XCO2; Expedition;</a:t>
            </a:r>
          </a:p>
          <a:p>
            <a:pPr marL="0" indent="0">
              <a:buNone/>
            </a:pPr>
            <a:r>
              <a:rPr lang="en-US" dirty="0"/>
              <a:t>Velocity Transport Planning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799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A763-7D9C-4FAA-8885-01DB5DFB4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Proctor Matthews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BB86E-7F2F-48F9-B714-9790255EE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Stephen </a:t>
            </a:r>
            <a:r>
              <a:rPr lang="en-GB" dirty="0" err="1"/>
              <a:t>Willacy</a:t>
            </a:r>
            <a:r>
              <a:rPr lang="en-GB" dirty="0"/>
              <a:t> Architecture + Urbanism (Denmark); O'Donnell &amp; </a:t>
            </a:r>
            <a:r>
              <a:rPr lang="en-GB" dirty="0" err="1"/>
              <a:t>Toumey</a:t>
            </a:r>
            <a:r>
              <a:rPr lang="en-GB" dirty="0"/>
              <a:t> (Ireland); LOOP (Denmark); Townshend Landscape Architects; Arup; Phil Jones Associates; Max Fordham, </a:t>
            </a:r>
            <a:r>
              <a:rPr lang="en-GB" dirty="0" err="1"/>
              <a:t>Keegans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776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256F-134C-4CDD-A67C-882A3A6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034" y="365125"/>
            <a:ext cx="9400111" cy="641827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4F399D2-40AF-4B0E-B11E-02FDF5252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66" y="74599"/>
            <a:ext cx="9498079" cy="6708802"/>
          </a:xfrm>
        </p:spPr>
      </p:pic>
    </p:spTree>
    <p:extLst>
      <p:ext uri="{BB962C8B-B14F-4D97-AF65-F5344CB8AC3E}">
        <p14:creationId xmlns:p14="http://schemas.microsoft.com/office/powerpoint/2010/main" val="3040136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5393E-B05B-46DD-8D7A-C197BBDC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Ryder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4B132-E9C0-4109-A224-A2BFE328B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Hydrock</a:t>
            </a:r>
            <a:r>
              <a:rPr lang="en-US" dirty="0"/>
              <a:t>; </a:t>
            </a:r>
            <a:r>
              <a:rPr lang="en-US" dirty="0" err="1"/>
              <a:t>Fira</a:t>
            </a:r>
            <a:r>
              <a:rPr lang="en-US" dirty="0"/>
              <a:t> Landscape Architects; </a:t>
            </a:r>
            <a:r>
              <a:rPr lang="en-US" dirty="0" err="1"/>
              <a:t>MosArt</a:t>
            </a:r>
            <a:r>
              <a:rPr lang="en-US" dirty="0"/>
              <a:t> (Ireland)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5341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7C8B-D288-49DC-9BF0-D9D04DD4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A059B6F4-5138-4871-B2DA-3AF59217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3" y="0"/>
            <a:ext cx="9686413" cy="6921943"/>
          </a:xfrm>
        </p:spPr>
      </p:pic>
    </p:spTree>
    <p:extLst>
      <p:ext uri="{BB962C8B-B14F-4D97-AF65-F5344CB8AC3E}">
        <p14:creationId xmlns:p14="http://schemas.microsoft.com/office/powerpoint/2010/main" val="1194275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6C09-FEDA-4ED7-B5D4-CD8944DD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Scott Brownrigg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BE299-2278-4FCD-BACE-FEB29A166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Ramboll; Hoare Lea; Macfarlane Associates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4632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B347-F131-4C2E-8EDC-69F08CDD3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71" y="365125"/>
            <a:ext cx="4378038" cy="648011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BC87AB-404B-4737-B9F3-6F726DCF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1" y="12759"/>
            <a:ext cx="4378037" cy="6845241"/>
          </a:xfrm>
        </p:spPr>
      </p:pic>
    </p:spTree>
    <p:extLst>
      <p:ext uri="{BB962C8B-B14F-4D97-AF65-F5344CB8AC3E}">
        <p14:creationId xmlns:p14="http://schemas.microsoft.com/office/powerpoint/2010/main" val="184316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4828-E560-49B3-B221-D1F86D31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Shepheard Epstein Hunter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AA08E-BDD8-4DC7-924E-00180AFEF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Ramboll; Townshend Landscape Architects; Adrian James Architects</a:t>
            </a:r>
          </a:p>
          <a:p>
            <a:pPr marL="0" indent="0">
              <a:buNone/>
            </a:pPr>
            <a:r>
              <a:rPr lang="en-US" dirty="0"/>
              <a:t>(Oxford); Denizen Works; DUP; Urban Silence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0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8A345-8BE5-4B24-A05A-B35ECFCB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983" y="365125"/>
            <a:ext cx="9057774" cy="652798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B4C8C07-2421-419C-9618-C56606296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43" y="165009"/>
            <a:ext cx="9241513" cy="6527982"/>
          </a:xfrm>
        </p:spPr>
      </p:pic>
    </p:spTree>
    <p:extLst>
      <p:ext uri="{BB962C8B-B14F-4D97-AF65-F5344CB8AC3E}">
        <p14:creationId xmlns:p14="http://schemas.microsoft.com/office/powerpoint/2010/main" val="38513794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C838-1756-4E75-B417-8A971C0E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Sheppard Robson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F813-2120-4AAE-999D-79970FE11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KCAP (Netherlands); Townshend Landscape Architects; </a:t>
            </a:r>
            <a:r>
              <a:rPr lang="en-GB" dirty="0" err="1"/>
              <a:t>BuroHappold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ORSA; Serie Architects; Studio Woodroffe Papa</a:t>
            </a:r>
          </a:p>
        </p:txBody>
      </p:sp>
    </p:spTree>
    <p:extLst>
      <p:ext uri="{BB962C8B-B14F-4D97-AF65-F5344CB8AC3E}">
        <p14:creationId xmlns:p14="http://schemas.microsoft.com/office/powerpoint/2010/main" val="174739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0D15-DFDA-4F26-9692-DD6D6A20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62" y="365125"/>
            <a:ext cx="9413298" cy="633263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6818B4E-0CC7-4A7C-B14F-742600499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62" y="160245"/>
            <a:ext cx="9255876" cy="6537510"/>
          </a:xfrm>
        </p:spPr>
      </p:pic>
    </p:spTree>
    <p:extLst>
      <p:ext uri="{BB962C8B-B14F-4D97-AF65-F5344CB8AC3E}">
        <p14:creationId xmlns:p14="http://schemas.microsoft.com/office/powerpoint/2010/main" val="416244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ngineering drawing&#10;&#10;Description automatically generated">
            <a:extLst>
              <a:ext uri="{FF2B5EF4-FFF2-40B4-BE49-F238E27FC236}">
                <a16:creationId xmlns:a16="http://schemas.microsoft.com/office/drawing/2014/main" id="{ECECE826-773E-48E6-83DD-36FFF9114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-1732"/>
            <a:ext cx="9323670" cy="65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19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CC06-F15B-407E-B84C-D82F78CA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BDC4-D288-41E6-8132-5D1D2E347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TSH Architects (Oxford); </a:t>
            </a:r>
            <a:r>
              <a:rPr lang="en-US" dirty="0" err="1"/>
              <a:t>LUC;Hoare</a:t>
            </a:r>
            <a:r>
              <a:rPr lang="en-US" dirty="0"/>
              <a:t> Lea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472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EF22-87B3-4F26-9F7E-528FC38F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26" y="365125"/>
            <a:ext cx="9663556" cy="646694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7861B5B-30A3-4C3A-918F-8D1C9EAAD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26" y="25930"/>
            <a:ext cx="9663556" cy="6832070"/>
          </a:xfrm>
        </p:spPr>
      </p:pic>
    </p:spTree>
    <p:extLst>
      <p:ext uri="{BB962C8B-B14F-4D97-AF65-F5344CB8AC3E}">
        <p14:creationId xmlns:p14="http://schemas.microsoft.com/office/powerpoint/2010/main" val="27233004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E74D-0F74-43FB-A346-8FD7FA35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1EE4B-CCCC-4835-8FF1-5E1070C53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Buro</a:t>
            </a:r>
            <a:r>
              <a:rPr lang="en-GB" dirty="0"/>
              <a:t> Happold; </a:t>
            </a:r>
            <a:r>
              <a:rPr lang="en-GB" dirty="0" err="1"/>
              <a:t>Balmori</a:t>
            </a:r>
            <a:r>
              <a:rPr lang="en-GB" dirty="0"/>
              <a:t> (USA); Applied; Open Inclusion; Cross Works;</a:t>
            </a:r>
          </a:p>
          <a:p>
            <a:pPr marL="0" indent="0">
              <a:buNone/>
            </a:pPr>
            <a:r>
              <a:rPr lang="en-GB" dirty="0"/>
              <a:t>David Staley (USA); Sue Stuart-Smith (Oxford); </a:t>
            </a:r>
            <a:r>
              <a:rPr lang="en-GB" dirty="0" err="1"/>
              <a:t>Quemuel</a:t>
            </a:r>
            <a:r>
              <a:rPr lang="en-GB" dirty="0"/>
              <a:t> Arroyo (USA)</a:t>
            </a:r>
          </a:p>
        </p:txBody>
      </p:sp>
    </p:spTree>
    <p:extLst>
      <p:ext uri="{BB962C8B-B14F-4D97-AF65-F5344CB8AC3E}">
        <p14:creationId xmlns:p14="http://schemas.microsoft.com/office/powerpoint/2010/main" val="15924598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AEEA-5919-4D22-8005-B59B284E8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2" y="365125"/>
            <a:ext cx="9254365" cy="642607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0B828A4-95D5-4BCC-ADF1-2110D4436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17" y="365125"/>
            <a:ext cx="9254365" cy="6426074"/>
          </a:xfrm>
        </p:spPr>
      </p:pic>
    </p:spTree>
    <p:extLst>
      <p:ext uri="{BB962C8B-B14F-4D97-AF65-F5344CB8AC3E}">
        <p14:creationId xmlns:p14="http://schemas.microsoft.com/office/powerpoint/2010/main" val="1090327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5439-4C0E-42F5-849F-3713CA9E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Weston Williamson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2985-5737-4807-907B-345F244D6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Buro</a:t>
            </a:r>
            <a:r>
              <a:rPr lang="en-GB" dirty="0"/>
              <a:t> Happold; </a:t>
            </a:r>
            <a:r>
              <a:rPr lang="en-GB" dirty="0" err="1"/>
              <a:t>Balmori</a:t>
            </a:r>
            <a:r>
              <a:rPr lang="en-GB" dirty="0"/>
              <a:t> (USA); Applied; Open Inclusion; Cross Works;</a:t>
            </a:r>
          </a:p>
          <a:p>
            <a:pPr marL="0" indent="0">
              <a:buNone/>
            </a:pPr>
            <a:r>
              <a:rPr lang="en-GB" dirty="0"/>
              <a:t>David Staley (USA); Sue Stuart-Smith (Oxford); </a:t>
            </a:r>
            <a:r>
              <a:rPr lang="en-GB" dirty="0" err="1"/>
              <a:t>Quemuel</a:t>
            </a:r>
            <a:r>
              <a:rPr lang="en-GB" dirty="0"/>
              <a:t> Arroyo (USA)</a:t>
            </a:r>
          </a:p>
        </p:txBody>
      </p:sp>
    </p:spTree>
    <p:extLst>
      <p:ext uri="{BB962C8B-B14F-4D97-AF65-F5344CB8AC3E}">
        <p14:creationId xmlns:p14="http://schemas.microsoft.com/office/powerpoint/2010/main" val="35286329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B4C17-2F28-408B-AC36-490CCA9E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64" y="365124"/>
            <a:ext cx="9670472" cy="64928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Engineering drawing, timeline&#10;&#10;Description automatically generated">
            <a:extLst>
              <a:ext uri="{FF2B5EF4-FFF2-40B4-BE49-F238E27FC236}">
                <a16:creationId xmlns:a16="http://schemas.microsoft.com/office/drawing/2014/main" id="{87105052-63D3-4C7C-8C3F-AA8EBA874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28061"/>
            <a:ext cx="9670472" cy="6829939"/>
          </a:xfrm>
        </p:spPr>
      </p:pic>
    </p:spTree>
    <p:extLst>
      <p:ext uri="{BB962C8B-B14F-4D97-AF65-F5344CB8AC3E}">
        <p14:creationId xmlns:p14="http://schemas.microsoft.com/office/powerpoint/2010/main" val="23162966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3261-3B00-43F6-BD5B-1B06F7B1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White </a:t>
            </a:r>
            <a:r>
              <a:rPr lang="en-GB" dirty="0" err="1"/>
              <a:t>Arkitekter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C2FF6-5F2F-4AB6-AF61-3EC987DCD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Haptic; Mikhail Riches; </a:t>
            </a:r>
            <a:r>
              <a:rPr lang="en-US" dirty="0" err="1"/>
              <a:t>BuroHappold</a:t>
            </a:r>
            <a:r>
              <a:rPr lang="en-US" dirty="0"/>
              <a:t>; Aurora;, Integrated Transport</a:t>
            </a:r>
          </a:p>
          <a:p>
            <a:pPr marL="0" indent="0">
              <a:buNone/>
            </a:pPr>
            <a:r>
              <a:rPr lang="en-US" dirty="0"/>
              <a:t>Planning; William Matthews Associates; 2-3 Degrees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2036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F4C7-C7AE-4EA7-B3AD-D394F911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108" y="365125"/>
            <a:ext cx="4959927" cy="64928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D26294C-F593-49DB-A059-C6E1DAA48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08" y="-59556"/>
            <a:ext cx="4959927" cy="7023112"/>
          </a:xfrm>
        </p:spPr>
      </p:pic>
    </p:spTree>
    <p:extLst>
      <p:ext uri="{BB962C8B-B14F-4D97-AF65-F5344CB8AC3E}">
        <p14:creationId xmlns:p14="http://schemas.microsoft.com/office/powerpoint/2010/main" val="20950493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D74E-3ACA-47A2-BA18-DA30DEC1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Woods Bagot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9DB5-FDCB-4323-BF2D-4A9089D64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Mandaworks</a:t>
            </a:r>
            <a:r>
              <a:rPr lang="en-GB" dirty="0"/>
              <a:t> (Sweden); ERA-Co; </a:t>
            </a:r>
            <a:r>
              <a:rPr lang="en-GB" dirty="0" err="1"/>
              <a:t>BuroHappold</a:t>
            </a:r>
            <a:r>
              <a:rPr lang="en-GB" dirty="0"/>
              <a:t>; </a:t>
            </a:r>
            <a:r>
              <a:rPr lang="en-GB" dirty="0" err="1"/>
              <a:t>Moxon</a:t>
            </a:r>
            <a:r>
              <a:rPr lang="en-GB" dirty="0"/>
              <a:t> Architects;</a:t>
            </a:r>
          </a:p>
          <a:p>
            <a:pPr marL="0" indent="0">
              <a:buNone/>
            </a:pPr>
            <a:r>
              <a:rPr lang="en-GB" dirty="0"/>
              <a:t>Momentum Transport Consultancy; Jason Bruges Studio; Stantec</a:t>
            </a:r>
          </a:p>
        </p:txBody>
      </p:sp>
    </p:spTree>
    <p:extLst>
      <p:ext uri="{BB962C8B-B14F-4D97-AF65-F5344CB8AC3E}">
        <p14:creationId xmlns:p14="http://schemas.microsoft.com/office/powerpoint/2010/main" val="853792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A413-EEB3-4DD1-BDAD-614C7D92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56" y="365125"/>
            <a:ext cx="4793635" cy="638831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806896A-8D5B-48B5-BD7C-D14E93117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57" y="0"/>
            <a:ext cx="4793634" cy="6753442"/>
          </a:xfrm>
        </p:spPr>
      </p:pic>
    </p:spTree>
    <p:extLst>
      <p:ext uri="{BB962C8B-B14F-4D97-AF65-F5344CB8AC3E}">
        <p14:creationId xmlns:p14="http://schemas.microsoft.com/office/powerpoint/2010/main" val="108059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F311-851B-4D7B-AAA0-0E68C8BB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5471B-E675-45CE-BA1C-5B3696867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David Kohn Architects; Adam Khan Architects; Stoss Landscape</a:t>
            </a:r>
          </a:p>
          <a:p>
            <a:pPr marL="0" indent="0">
              <a:buNone/>
            </a:pPr>
            <a:r>
              <a:rPr lang="en-GB" dirty="0"/>
              <a:t>Urbanism (USA); Nigel Dunnett; Material Cultures; Places for People</a:t>
            </a:r>
          </a:p>
        </p:txBody>
      </p:sp>
    </p:spTree>
    <p:extLst>
      <p:ext uri="{BB962C8B-B14F-4D97-AF65-F5344CB8AC3E}">
        <p14:creationId xmlns:p14="http://schemas.microsoft.com/office/powerpoint/2010/main" val="11930775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5D36B-2AAC-4FBE-85B6-BE994D87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XDGA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72B01-F04D-458C-BB53-DEDC89547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Inside/Outside Landscape Design (Netherlands); SWECO; </a:t>
            </a:r>
            <a:r>
              <a:rPr lang="en-GB" dirty="0" err="1"/>
              <a:t>Neiheiser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Argyros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684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3B97C-BAA7-4A8B-A375-C4175A97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76" y="365125"/>
            <a:ext cx="9654469" cy="64547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A99DA2D-E6C0-44BE-B636-DADF10B53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76" y="38100"/>
            <a:ext cx="9654469" cy="6819900"/>
          </a:xfrm>
        </p:spPr>
      </p:pic>
    </p:spTree>
    <p:extLst>
      <p:ext uri="{BB962C8B-B14F-4D97-AF65-F5344CB8AC3E}">
        <p14:creationId xmlns:p14="http://schemas.microsoft.com/office/powerpoint/2010/main" val="156668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BE56-82B3-4095-BA21-D38F5B5B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, engineering drawing, timeline&#10;&#10;Description automatically generated">
            <a:extLst>
              <a:ext uri="{FF2B5EF4-FFF2-40B4-BE49-F238E27FC236}">
                <a16:creationId xmlns:a16="http://schemas.microsoft.com/office/drawing/2014/main" id="{E10D514B-DEB7-4C0C-81EE-67D485B0E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0" y="0"/>
            <a:ext cx="9707006" cy="6858000"/>
          </a:xfrm>
        </p:spPr>
      </p:pic>
    </p:spTree>
    <p:extLst>
      <p:ext uri="{BB962C8B-B14F-4D97-AF65-F5344CB8AC3E}">
        <p14:creationId xmlns:p14="http://schemas.microsoft.com/office/powerpoint/2010/main" val="1361002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16460</TotalTime>
  <Words>961</Words>
  <Application>Microsoft Macintosh PowerPoint</Application>
  <PresentationFormat>Widescreen</PresentationFormat>
  <Paragraphs>113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Begbroke: design competition</vt:lpstr>
      <vt:lpstr>AHMM</vt:lpstr>
      <vt:lpstr>PowerPoint Presentation</vt:lpstr>
      <vt:lpstr>Allies and Morrison</vt:lpstr>
      <vt:lpstr>PowerPoint Presentation</vt:lpstr>
      <vt:lpstr>Apt</vt:lpstr>
      <vt:lpstr>PowerPoint Presentation</vt:lpstr>
      <vt:lpstr>Arup</vt:lpstr>
      <vt:lpstr>PowerPoint Presentation</vt:lpstr>
      <vt:lpstr>Barton Willmore</vt:lpstr>
      <vt:lpstr>PowerPoint Presentation</vt:lpstr>
      <vt:lpstr>BDP working with URBED</vt:lpstr>
      <vt:lpstr>PowerPoint Presentation</vt:lpstr>
      <vt:lpstr>BIG working with Studio Weave</vt:lpstr>
      <vt:lpstr>PowerPoint Presentation</vt:lpstr>
      <vt:lpstr>Carlo Ratti Associati</vt:lpstr>
      <vt:lpstr>PowerPoint Presentation</vt:lpstr>
      <vt:lpstr>CF Møller</vt:lpstr>
      <vt:lpstr>PowerPoint Presentation</vt:lpstr>
      <vt:lpstr>Eric Parry</vt:lpstr>
      <vt:lpstr>PowerPoint Presentation</vt:lpstr>
      <vt:lpstr>Farrells</vt:lpstr>
      <vt:lpstr>PowerPoint Presentation</vt:lpstr>
      <vt:lpstr>FCBS</vt:lpstr>
      <vt:lpstr>PowerPoint Presentation</vt:lpstr>
      <vt:lpstr>Gensler</vt:lpstr>
      <vt:lpstr>PowerPoint Presentation</vt:lpstr>
      <vt:lpstr>Glenn Howells Architects</vt:lpstr>
      <vt:lpstr>PowerPoint Presentation</vt:lpstr>
      <vt:lpstr>Grimshaw</vt:lpstr>
      <vt:lpstr>PowerPoint Presentation</vt:lpstr>
      <vt:lpstr>Hawkins Brown</vt:lpstr>
      <vt:lpstr>PowerPoint Presentation</vt:lpstr>
      <vt:lpstr>Henning Larsen</vt:lpstr>
      <vt:lpstr>PowerPoint Presentation</vt:lpstr>
      <vt:lpstr>JCFO</vt:lpstr>
      <vt:lpstr>PowerPoint Presentation</vt:lpstr>
      <vt:lpstr>Jestico &amp; Whiles</vt:lpstr>
      <vt:lpstr>PowerPoint Presentation</vt:lpstr>
      <vt:lpstr>Jo Cowen Architects and Pilbrow &amp; Partners</vt:lpstr>
      <vt:lpstr>PowerPoint Presentation</vt:lpstr>
      <vt:lpstr>John McAslan &amp; Partners</vt:lpstr>
      <vt:lpstr>PowerPoint Presentation</vt:lpstr>
      <vt:lpstr>KPF</vt:lpstr>
      <vt:lpstr>PowerPoint Presentation</vt:lpstr>
      <vt:lpstr>Levitt Bernstein</vt:lpstr>
      <vt:lpstr>PowerPoint Presentation</vt:lpstr>
      <vt:lpstr>Maccreanor Lavington</vt:lpstr>
      <vt:lpstr>PowerPoint Presentation</vt:lpstr>
      <vt:lpstr>Metropolitan Workshop</vt:lpstr>
      <vt:lpstr>PowerPoint Presentation</vt:lpstr>
      <vt:lpstr>OMA</vt:lpstr>
      <vt:lpstr>PowerPoint Presentation</vt:lpstr>
      <vt:lpstr>Paul Sauthouse Architects</vt:lpstr>
      <vt:lpstr>PowerPoint Presentation</vt:lpstr>
      <vt:lpstr>Periscope</vt:lpstr>
      <vt:lpstr>PowerPoint Presentation</vt:lpstr>
      <vt:lpstr>Prior + Partners</vt:lpstr>
      <vt:lpstr>PowerPoint Presentation</vt:lpstr>
      <vt:lpstr>Proctor Matthews</vt:lpstr>
      <vt:lpstr>PowerPoint Presentation</vt:lpstr>
      <vt:lpstr>Ryder</vt:lpstr>
      <vt:lpstr>PowerPoint Presentation</vt:lpstr>
      <vt:lpstr>Scott Brownrigg</vt:lpstr>
      <vt:lpstr>PowerPoint Presentation</vt:lpstr>
      <vt:lpstr>Shepheard Epstein Hunter</vt:lpstr>
      <vt:lpstr>PowerPoint Presentation</vt:lpstr>
      <vt:lpstr>Sheppard Robson</vt:lpstr>
      <vt:lpstr>PowerPoint Presentation</vt:lpstr>
      <vt:lpstr>SOM</vt:lpstr>
      <vt:lpstr>PowerPoint Presentation</vt:lpstr>
      <vt:lpstr>Sour</vt:lpstr>
      <vt:lpstr>PowerPoint Presentation</vt:lpstr>
      <vt:lpstr>Weston Williamson</vt:lpstr>
      <vt:lpstr>PowerPoint Presentation</vt:lpstr>
      <vt:lpstr>White Arkitekter</vt:lpstr>
      <vt:lpstr>PowerPoint Presentation</vt:lpstr>
      <vt:lpstr>Woods Bagot</vt:lpstr>
      <vt:lpstr>PowerPoint Presentation</vt:lpstr>
      <vt:lpstr>XDGA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Begbroke</dc:title>
  <dc:creator>Anna Strongman</dc:creator>
  <cp:lastModifiedBy>Paula Brown</cp:lastModifiedBy>
  <cp:revision>11</cp:revision>
  <dcterms:created xsi:type="dcterms:W3CDTF">2021-08-20T08:13:40Z</dcterms:created>
  <dcterms:modified xsi:type="dcterms:W3CDTF">2021-12-07T19:01:40Z</dcterms:modified>
</cp:coreProperties>
</file>